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3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82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33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09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005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45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62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77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12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675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45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CA471-25EA-41C0-B986-93136031D456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360616C-8EEB-49E4-9F7D-43B99E9087B9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4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500249" y="1751755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5400">
                <a:latin typeface="TheSerif HP5 Plain" pitchFamily="18" charset="0"/>
              </a:rPr>
              <a:t>Thema 14</a:t>
            </a:r>
            <a:br>
              <a:rPr lang="nl-NL" sz="5400">
                <a:latin typeface="TheSerif HP5 Plain" pitchFamily="18" charset="0"/>
              </a:rPr>
            </a:br>
            <a:r>
              <a:rPr lang="nl-NL" sz="5400">
                <a:latin typeface="TheSerif HP5 Plain" pitchFamily="18" charset="0"/>
              </a:rPr>
              <a:t>Wet- en regelgeving</a:t>
            </a:r>
          </a:p>
        </p:txBody>
      </p:sp>
      <p:sp>
        <p:nvSpPr>
          <p:cNvPr id="5" name="Ondertitel 2"/>
          <p:cNvSpPr txBox="1">
            <a:spLocks/>
          </p:cNvSpPr>
          <p:nvPr/>
        </p:nvSpPr>
        <p:spPr>
          <a:xfrm>
            <a:off x="1500249" y="4399695"/>
            <a:ext cx="9144000" cy="708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>
                <a:latin typeface="TheSerif HP5 Plain" pitchFamily="18" charset="0"/>
              </a:rPr>
              <a:t>Professioneel werken, 978 90 3722 363 7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590" y="388777"/>
            <a:ext cx="2511557" cy="74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99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Onderwerpen</a:t>
            </a:r>
            <a:r>
              <a:rPr lang="en-GB"/>
              <a:t> </a:t>
            </a:r>
            <a:r>
              <a:rPr lang="en-GB" err="1"/>
              <a:t>thema</a:t>
            </a:r>
            <a:r>
              <a:rPr lang="en-GB"/>
              <a:t> 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14.1	Het recht</a:t>
            </a: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14.2	</a:t>
            </a:r>
            <a:r>
              <a:rPr lang="en-GB" err="1">
                <a:latin typeface="TheSerif HP5 Plain" panose="020A0503050302020204" pitchFamily="18" charset="0"/>
              </a:rPr>
              <a:t>Vindplaatsen</a:t>
            </a:r>
            <a:r>
              <a:rPr lang="en-GB">
                <a:latin typeface="TheSerif HP5 Plain" panose="020A0503050302020204" pitchFamily="18" charset="0"/>
              </a:rPr>
              <a:t> recht</a:t>
            </a: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14.3	</a:t>
            </a:r>
            <a:r>
              <a:rPr lang="en-GB" err="1">
                <a:latin typeface="TheSerif HP5 Plain" panose="020A0503050302020204" pitchFamily="18" charset="0"/>
              </a:rPr>
              <a:t>Functies</a:t>
            </a:r>
            <a:r>
              <a:rPr lang="en-GB">
                <a:latin typeface="TheSerif HP5 Plain" panose="020A0503050302020204" pitchFamily="18" charset="0"/>
              </a:rPr>
              <a:t> wet- </a:t>
            </a:r>
            <a:r>
              <a:rPr lang="en-GB" err="1">
                <a:latin typeface="TheSerif HP5 Plain" panose="020A0503050302020204" pitchFamily="18" charset="0"/>
              </a:rPr>
              <a:t>en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regelgeving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14.4	</a:t>
            </a:r>
            <a:r>
              <a:rPr lang="en-GB" err="1">
                <a:latin typeface="TheSerif HP5 Plain" panose="020A0503050302020204" pitchFamily="18" charset="0"/>
              </a:rPr>
              <a:t>Actoren</a:t>
            </a:r>
            <a:r>
              <a:rPr lang="en-GB">
                <a:latin typeface="TheSerif HP5 Plain" panose="020A0503050302020204" pitchFamily="18" charset="0"/>
              </a:rPr>
              <a:t> wet- </a:t>
            </a:r>
            <a:r>
              <a:rPr lang="en-GB" err="1">
                <a:latin typeface="TheSerif HP5 Plain" panose="020A0503050302020204" pitchFamily="18" charset="0"/>
              </a:rPr>
              <a:t>en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regelgeving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14.5	De </a:t>
            </a:r>
            <a:r>
              <a:rPr lang="en-GB" err="1">
                <a:latin typeface="TheSerif HP5 Plain" panose="020A0503050302020204" pitchFamily="18" charset="0"/>
              </a:rPr>
              <a:t>Grondwet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en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grondrechten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14.6	</a:t>
            </a:r>
            <a:r>
              <a:rPr lang="en-GB" err="1">
                <a:latin typeface="TheSerif HP5 Plain" panose="020A0503050302020204" pitchFamily="18" charset="0"/>
              </a:rPr>
              <a:t>Universele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Verklaring</a:t>
            </a:r>
            <a:r>
              <a:rPr lang="en-GB">
                <a:latin typeface="TheSerif HP5 Plain" panose="020A0503050302020204" pitchFamily="18" charset="0"/>
              </a:rPr>
              <a:t> van de </a:t>
            </a:r>
            <a:r>
              <a:rPr lang="en-GB" err="1">
                <a:latin typeface="TheSerif HP5 Plain" panose="020A0503050302020204" pitchFamily="18" charset="0"/>
              </a:rPr>
              <a:t>Rechten</a:t>
            </a:r>
            <a:r>
              <a:rPr lang="en-GB">
                <a:latin typeface="TheSerif HP5 Plain" panose="020A0503050302020204" pitchFamily="18" charset="0"/>
              </a:rPr>
              <a:t> van de </a:t>
            </a:r>
            <a:r>
              <a:rPr lang="en-GB" err="1">
                <a:latin typeface="TheSerif HP5 Plain" panose="020A0503050302020204" pitchFamily="18" charset="0"/>
              </a:rPr>
              <a:t>Mens</a:t>
            </a:r>
            <a:r>
              <a:rPr lang="en-GB">
                <a:latin typeface="TheSerif HP5 Plain" panose="020A0503050302020204" pitchFamily="18" charset="0"/>
              </a:rPr>
              <a:t> 	(UVRM)</a:t>
            </a: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14.7	</a:t>
            </a:r>
            <a:r>
              <a:rPr lang="en-GB" err="1">
                <a:latin typeface="TheSerif HP5 Plain" panose="020A0503050302020204" pitchFamily="18" charset="0"/>
              </a:rPr>
              <a:t>Verdieping</a:t>
            </a:r>
            <a:r>
              <a:rPr lang="en-GB">
                <a:latin typeface="TheSerif HP5 Plain" panose="020A0503050302020204" pitchFamily="18" charset="0"/>
              </a:rPr>
              <a:t>: </a:t>
            </a:r>
            <a:r>
              <a:rPr lang="en-GB" err="1">
                <a:latin typeface="TheSerif HP5 Plain" panose="020A0503050302020204" pitchFamily="18" charset="0"/>
              </a:rPr>
              <a:t>Mensenrechten</a:t>
            </a:r>
            <a:endParaRPr lang="en-GB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634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TheSerif HP5 Plain" panose="020A0503050302020204" pitchFamily="18" charset="0"/>
              </a:rPr>
              <a:t>14.1	Het recht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/>
              <a:t> Regels die door de samenleving zijn vastgesteld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/>
              <a:t> </a:t>
            </a:r>
            <a:r>
              <a:rPr lang="en-GB" err="1"/>
              <a:t>Deze</a:t>
            </a:r>
            <a:r>
              <a:rPr lang="en-GB"/>
              <a:t> regels </a:t>
            </a:r>
            <a:r>
              <a:rPr lang="en-GB" err="1"/>
              <a:t>zorgen</a:t>
            </a:r>
            <a:r>
              <a:rPr lang="en-GB"/>
              <a:t> </a:t>
            </a:r>
            <a:r>
              <a:rPr lang="en-GB" err="1"/>
              <a:t>ervoor</a:t>
            </a:r>
            <a:r>
              <a:rPr lang="en-GB"/>
              <a:t> </a:t>
            </a:r>
            <a:r>
              <a:rPr lang="en-GB" err="1"/>
              <a:t>dat</a:t>
            </a:r>
            <a:r>
              <a:rPr lang="en-GB"/>
              <a:t> de samenleving </a:t>
            </a:r>
            <a:r>
              <a:rPr lang="en-GB" err="1"/>
              <a:t>ordelijk</a:t>
            </a:r>
            <a:r>
              <a:rPr lang="en-GB"/>
              <a:t> </a:t>
            </a:r>
            <a:r>
              <a:rPr lang="en-GB" err="1"/>
              <a:t>verloopt</a:t>
            </a:r>
            <a:r>
              <a:rPr lang="en-GB"/>
              <a:t>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460" y="3268028"/>
            <a:ext cx="6743700" cy="236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22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TheSerif HP5 Plain" panose="020A0503050302020204" pitchFamily="18" charset="0"/>
              </a:rPr>
              <a:t>14.2	 </a:t>
            </a:r>
            <a:r>
              <a:rPr lang="en-GB" err="1">
                <a:latin typeface="TheSerif HP5 Plain" panose="020A0503050302020204" pitchFamily="18" charset="0"/>
              </a:rPr>
              <a:t>Vindplaatsen</a:t>
            </a:r>
            <a:r>
              <a:rPr lang="en-GB">
                <a:latin typeface="TheSerif HP5 Plain" panose="020A0503050302020204" pitchFamily="18" charset="0"/>
              </a:rPr>
              <a:t> recht</a:t>
            </a:r>
            <a:br>
              <a:rPr lang="en-GB">
                <a:latin typeface="TheSerif HP5 Plain" panose="020A0503050302020204" pitchFamily="18" charset="0"/>
              </a:rPr>
            </a:br>
            <a:endParaRPr lang="en-GB">
              <a:latin typeface="TheSerif HP5 Plain" panose="020A0503050302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14.2.1		</a:t>
            </a:r>
            <a:r>
              <a:rPr lang="en-GB" err="1">
                <a:latin typeface="TheSerif HP5 Plain" panose="020A0503050302020204" pitchFamily="18" charset="0"/>
              </a:rPr>
              <a:t>Wetten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14.2.2		</a:t>
            </a:r>
            <a:r>
              <a:rPr lang="en-GB" err="1">
                <a:latin typeface="TheSerif HP5 Plain" panose="020A0503050302020204" pitchFamily="18" charset="0"/>
              </a:rPr>
              <a:t>Jurisprudentie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14.2.3		</a:t>
            </a:r>
            <a:r>
              <a:rPr lang="en-GB" err="1">
                <a:latin typeface="TheSerif HP5 Plain" panose="020A0503050302020204" pitchFamily="18" charset="0"/>
              </a:rPr>
              <a:t>Gewoonterecht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14.2.4		</a:t>
            </a:r>
            <a:r>
              <a:rPr lang="en-GB" err="1">
                <a:latin typeface="TheSerif HP5 Plain" panose="020A0503050302020204" pitchFamily="18" charset="0"/>
              </a:rPr>
              <a:t>Verdrag</a:t>
            </a:r>
            <a:endParaRPr lang="en-GB">
              <a:latin typeface="TheSerif HP5 Plain" panose="020A0503050302020204" pitchFamily="18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001" y="1639406"/>
            <a:ext cx="5249598" cy="266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41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>
                <a:latin typeface="TheSerif HP5 Plain" panose="020A0503050302020204" pitchFamily="18" charset="0"/>
              </a:rPr>
              <a:t>14.3	 </a:t>
            </a:r>
            <a:r>
              <a:rPr lang="en-GB" err="1">
                <a:latin typeface="TheSerif HP5 Plain" panose="020A0503050302020204" pitchFamily="18" charset="0"/>
              </a:rPr>
              <a:t>Functies</a:t>
            </a:r>
            <a:r>
              <a:rPr lang="en-GB">
                <a:latin typeface="TheSerif HP5 Plain" panose="020A0503050302020204" pitchFamily="18" charset="0"/>
              </a:rPr>
              <a:t> wet- </a:t>
            </a:r>
            <a:r>
              <a:rPr lang="en-GB" err="1">
                <a:latin typeface="TheSerif HP5 Plain" panose="020A0503050302020204" pitchFamily="18" charset="0"/>
              </a:rPr>
              <a:t>en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regelgeving</a:t>
            </a:r>
            <a:br>
              <a:rPr lang="en-GB">
                <a:latin typeface="TheSerif HP5 Plain" panose="020A0503050302020204" pitchFamily="18" charset="0"/>
              </a:rPr>
            </a:br>
            <a:endParaRPr lang="en-GB">
              <a:latin typeface="TheSerif HP5 Plain" panose="020A0503050302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>
                <a:latin typeface="TheSerif HP5 Plain" panose="020A0503050302020204" pitchFamily="18" charset="0"/>
              </a:rPr>
              <a:t>14.3.1		Ordenen van de samenleving</a:t>
            </a:r>
          </a:p>
          <a:p>
            <a:pPr marL="0" indent="0">
              <a:buNone/>
            </a:pPr>
            <a:r>
              <a:rPr lang="nl-NL">
                <a:latin typeface="TheSerif HP5 Plain" panose="020A0503050302020204" pitchFamily="18" charset="0"/>
              </a:rPr>
              <a:t>14.3.2		</a:t>
            </a:r>
            <a:r>
              <a:rPr lang="en-GB" err="1">
                <a:latin typeface="TheSerif HP5 Plain" panose="020A0503050302020204" pitchFamily="18" charset="0"/>
              </a:rPr>
              <a:t>Bescherming</a:t>
            </a:r>
            <a:r>
              <a:rPr lang="en-GB">
                <a:latin typeface="TheSerif HP5 Plain" panose="020A0503050302020204" pitchFamily="18" charset="0"/>
              </a:rPr>
              <a:t> van de </a:t>
            </a:r>
            <a:r>
              <a:rPr lang="en-GB" err="1">
                <a:latin typeface="TheSerif HP5 Plain" panose="020A0503050302020204" pitchFamily="18" charset="0"/>
              </a:rPr>
              <a:t>zwakkeren</a:t>
            </a:r>
            <a:endParaRPr lang="nl-NL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nl-NL">
                <a:latin typeface="TheSerif HP5 Plain" panose="020A0503050302020204" pitchFamily="18" charset="0"/>
              </a:rPr>
              <a:t>14.3.3		</a:t>
            </a:r>
            <a:r>
              <a:rPr lang="en-GB" err="1">
                <a:latin typeface="TheSerif HP5 Plain" panose="020A0503050302020204" pitchFamily="18" charset="0"/>
              </a:rPr>
              <a:t>Conflictbeheersing</a:t>
            </a:r>
            <a:endParaRPr lang="nl-NL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nl-NL">
                <a:latin typeface="TheSerif HP5 Plain" panose="020A0503050302020204" pitchFamily="18" charset="0"/>
              </a:rPr>
              <a:t>14.3.4		Evenwicht bewaken tussen individu en 						maatschappij</a:t>
            </a:r>
          </a:p>
          <a:p>
            <a:pPr marL="0" indent="0">
              <a:buNone/>
            </a:pPr>
            <a:r>
              <a:rPr lang="nl-NL">
                <a:latin typeface="TheSerif HP5 Plain" panose="020A0503050302020204" pitchFamily="18" charset="0"/>
              </a:rPr>
              <a:t>14.3.5		Recht in de praktijk van zorg en welzijn	</a:t>
            </a:r>
            <a:endParaRPr lang="en-GB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92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>
                <a:latin typeface="TheSerif HP5 Plain" panose="020A0503050302020204" pitchFamily="18" charset="0"/>
              </a:rPr>
              <a:t>14.4 </a:t>
            </a:r>
            <a:r>
              <a:rPr lang="en-GB" err="1">
                <a:latin typeface="TheSerif HP5 Plain" panose="020A0503050302020204" pitchFamily="18" charset="0"/>
              </a:rPr>
              <a:t>Actoren</a:t>
            </a:r>
            <a:r>
              <a:rPr lang="en-GB">
                <a:latin typeface="TheSerif HP5 Plain" panose="020A0503050302020204" pitchFamily="18" charset="0"/>
              </a:rPr>
              <a:t> wet- </a:t>
            </a:r>
            <a:r>
              <a:rPr lang="en-GB" err="1">
                <a:latin typeface="TheSerif HP5 Plain" panose="020A0503050302020204" pitchFamily="18" charset="0"/>
              </a:rPr>
              <a:t>en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regelgeving</a:t>
            </a:r>
            <a:br>
              <a:rPr lang="en-GB">
                <a:latin typeface="TheSerif HP5 Plain" panose="020A0503050302020204" pitchFamily="18" charset="0"/>
              </a:rPr>
            </a:br>
            <a:endParaRPr lang="en-GB">
              <a:latin typeface="TheSerif HP5 Plain" panose="020A0503050302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 err="1"/>
              <a:t>Soms</a:t>
            </a:r>
            <a:r>
              <a:rPr lang="en-GB"/>
              <a:t> zijn </a:t>
            </a:r>
            <a:r>
              <a:rPr lang="en-GB" err="1"/>
              <a:t>er</a:t>
            </a:r>
            <a:r>
              <a:rPr lang="en-GB"/>
              <a:t> </a:t>
            </a:r>
            <a:r>
              <a:rPr lang="en-GB" err="1"/>
              <a:t>meerdere</a:t>
            </a:r>
            <a:r>
              <a:rPr lang="en-GB"/>
              <a:t> </a:t>
            </a:r>
            <a:r>
              <a:rPr lang="en-GB" err="1"/>
              <a:t>ministeries</a:t>
            </a:r>
            <a:r>
              <a:rPr lang="en-GB"/>
              <a:t> </a:t>
            </a:r>
            <a:r>
              <a:rPr lang="en-GB" err="1"/>
              <a:t>betrokken</a:t>
            </a:r>
            <a:r>
              <a:rPr lang="en-GB"/>
              <a:t> </a:t>
            </a:r>
            <a:r>
              <a:rPr lang="en-GB" err="1"/>
              <a:t>bij</a:t>
            </a:r>
            <a:r>
              <a:rPr lang="en-GB"/>
              <a:t> </a:t>
            </a:r>
            <a:r>
              <a:rPr lang="en-GB" err="1"/>
              <a:t>een</a:t>
            </a:r>
            <a:r>
              <a:rPr lang="en-GB"/>
              <a:t> wet, </a:t>
            </a:r>
            <a:r>
              <a:rPr lang="en-GB" err="1"/>
              <a:t>zoals</a:t>
            </a:r>
            <a:r>
              <a:rPr lang="en-GB"/>
              <a:t> de </a:t>
            </a:r>
            <a:r>
              <a:rPr lang="en-GB" err="1"/>
              <a:t>Opiumwet</a:t>
            </a:r>
            <a:r>
              <a:rPr lang="en-GB"/>
              <a:t> </a:t>
            </a:r>
            <a:r>
              <a:rPr lang="en-GB" err="1"/>
              <a:t>waaruit</a:t>
            </a:r>
            <a:r>
              <a:rPr lang="en-GB"/>
              <a:t> het </a:t>
            </a:r>
            <a:r>
              <a:rPr lang="en-GB" err="1"/>
              <a:t>drugbeleid</a:t>
            </a:r>
            <a:r>
              <a:rPr lang="en-GB"/>
              <a:t> </a:t>
            </a:r>
            <a:r>
              <a:rPr lang="en-GB" err="1"/>
              <a:t>voortkomt</a:t>
            </a:r>
            <a:r>
              <a:rPr lang="en-GB"/>
              <a:t>. 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Lees het </a:t>
            </a:r>
            <a:r>
              <a:rPr lang="en-GB" err="1"/>
              <a:t>voorbeeld</a:t>
            </a:r>
            <a:r>
              <a:rPr lang="en-GB"/>
              <a:t> op </a:t>
            </a:r>
            <a:r>
              <a:rPr lang="en-GB" err="1"/>
              <a:t>pagina</a:t>
            </a:r>
            <a:r>
              <a:rPr lang="en-GB"/>
              <a:t> 267 in het </a:t>
            </a:r>
            <a:r>
              <a:rPr lang="en-GB" err="1"/>
              <a:t>boek</a:t>
            </a:r>
            <a:r>
              <a:rPr lang="en-GB"/>
              <a:t>: ”</a:t>
            </a:r>
            <a:r>
              <a:rPr lang="en-GB" b="1" i="1" err="1">
                <a:solidFill>
                  <a:schemeClr val="accent1"/>
                </a:solidFill>
              </a:rPr>
              <a:t>Professioneel</a:t>
            </a:r>
            <a:r>
              <a:rPr lang="en-GB" b="1" i="1">
                <a:solidFill>
                  <a:schemeClr val="accent1"/>
                </a:solidFill>
              </a:rPr>
              <a:t> </a:t>
            </a:r>
            <a:r>
              <a:rPr lang="en-GB" b="1" i="1" err="1">
                <a:solidFill>
                  <a:schemeClr val="accent1"/>
                </a:solidFill>
              </a:rPr>
              <a:t>werken</a:t>
            </a:r>
            <a:r>
              <a:rPr lang="en-GB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4740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>
                <a:latin typeface="TheSerif HP5 Plain" panose="020A0503050302020204" pitchFamily="18" charset="0"/>
              </a:rPr>
              <a:t>14.5	 De </a:t>
            </a:r>
            <a:r>
              <a:rPr lang="en-GB" err="1">
                <a:latin typeface="TheSerif HP5 Plain" panose="020A0503050302020204" pitchFamily="18" charset="0"/>
              </a:rPr>
              <a:t>Grondwet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en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grondrechten</a:t>
            </a:r>
            <a:br>
              <a:rPr lang="en-GB">
                <a:latin typeface="TheSerif HP5 Plain" panose="020A0503050302020204" pitchFamily="18" charset="0"/>
              </a:rPr>
            </a:br>
            <a:endParaRPr lang="en-GB">
              <a:latin typeface="TheSerif HP5 Plain" panose="020A0503050302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>
                <a:solidFill>
                  <a:srgbClr val="000000"/>
                </a:solidFill>
                <a:latin typeface="TheSerif HP5 Plain"/>
              </a:rPr>
              <a:t>De </a:t>
            </a:r>
            <a:r>
              <a:rPr lang="en-GB" err="1">
                <a:solidFill>
                  <a:srgbClr val="000000"/>
                </a:solidFill>
                <a:latin typeface="TheSerif HP5 Plain"/>
              </a:rPr>
              <a:t>grondwet</a:t>
            </a:r>
            <a:r>
              <a:rPr lang="en-GB">
                <a:solidFill>
                  <a:srgbClr val="000000"/>
                </a:solidFill>
                <a:latin typeface="TheSerif HP5 Plain"/>
              </a:rPr>
              <a:t> is de </a:t>
            </a:r>
            <a:r>
              <a:rPr lang="en-GB" err="1">
                <a:solidFill>
                  <a:srgbClr val="000000"/>
                </a:solidFill>
                <a:latin typeface="TheSerif HP5 Plain"/>
              </a:rPr>
              <a:t>hoogste</a:t>
            </a:r>
            <a:r>
              <a:rPr lang="en-GB">
                <a:solidFill>
                  <a:srgbClr val="000000"/>
                </a:solidFill>
                <a:latin typeface="TheSerif HP5 Plain"/>
              </a:rPr>
              <a:t> wet in Nederland, </a:t>
            </a:r>
            <a:r>
              <a:rPr lang="en-GB" err="1">
                <a:solidFill>
                  <a:srgbClr val="000000"/>
                </a:solidFill>
                <a:latin typeface="TheSerif HP5 Plain"/>
              </a:rPr>
              <a:t>hierin</a:t>
            </a:r>
            <a:r>
              <a:rPr lang="en-GB">
                <a:solidFill>
                  <a:srgbClr val="000000"/>
                </a:solidFill>
                <a:latin typeface="TheSerif HP5 Plain"/>
              </a:rPr>
              <a:t> </a:t>
            </a:r>
            <a:r>
              <a:rPr lang="en-GB" err="1">
                <a:solidFill>
                  <a:srgbClr val="000000"/>
                </a:solidFill>
                <a:latin typeface="TheSerif HP5 Plain"/>
              </a:rPr>
              <a:t>staan</a:t>
            </a:r>
            <a:r>
              <a:rPr lang="en-GB">
                <a:solidFill>
                  <a:srgbClr val="000000"/>
                </a:solidFill>
                <a:latin typeface="TheSerif HP5 Plain"/>
              </a:rPr>
              <a:t> de </a:t>
            </a:r>
            <a:r>
              <a:rPr lang="en-GB" err="1">
                <a:solidFill>
                  <a:srgbClr val="000000"/>
                </a:solidFill>
                <a:latin typeface="TheSerif HP5 Plain"/>
              </a:rPr>
              <a:t>grondrechten</a:t>
            </a:r>
            <a:r>
              <a:rPr lang="en-GB">
                <a:solidFill>
                  <a:srgbClr val="000000"/>
                </a:solidFill>
                <a:latin typeface="TheSerif HP5 Plain"/>
              </a:rPr>
              <a:t> </a:t>
            </a:r>
            <a:r>
              <a:rPr lang="en-GB" err="1">
                <a:solidFill>
                  <a:srgbClr val="000000"/>
                </a:solidFill>
                <a:latin typeface="TheSerif HP5 Plain"/>
              </a:rPr>
              <a:t>beschreven</a:t>
            </a:r>
            <a:r>
              <a:rPr lang="en-GB">
                <a:solidFill>
                  <a:srgbClr val="000000"/>
                </a:solidFill>
                <a:latin typeface="TheSerif HP5 Plain"/>
              </a:rPr>
              <a:t>. </a:t>
            </a:r>
            <a:r>
              <a:rPr lang="en-GB" err="1">
                <a:solidFill>
                  <a:srgbClr val="000000"/>
                </a:solidFill>
                <a:latin typeface="TheSerif HP5 Plain"/>
              </a:rPr>
              <a:t>Grondrechten</a:t>
            </a:r>
            <a:r>
              <a:rPr lang="en-GB">
                <a:solidFill>
                  <a:srgbClr val="000000"/>
                </a:solidFill>
                <a:latin typeface="TheSerif HP5 Plain"/>
              </a:rPr>
              <a:t> </a:t>
            </a:r>
            <a:r>
              <a:rPr lang="en-GB" err="1">
                <a:solidFill>
                  <a:srgbClr val="000000"/>
                </a:solidFill>
                <a:latin typeface="TheSerif HP5 Plain"/>
              </a:rPr>
              <a:t>beschermen</a:t>
            </a:r>
            <a:r>
              <a:rPr lang="en-GB">
                <a:solidFill>
                  <a:srgbClr val="000000"/>
                </a:solidFill>
                <a:latin typeface="TheSerif HP5 Plain"/>
              </a:rPr>
              <a:t> burgers </a:t>
            </a:r>
            <a:r>
              <a:rPr lang="en-GB" err="1">
                <a:solidFill>
                  <a:srgbClr val="000000"/>
                </a:solidFill>
                <a:latin typeface="TheSerif HP5 Plain"/>
              </a:rPr>
              <a:t>tegen</a:t>
            </a:r>
            <a:r>
              <a:rPr lang="en-GB">
                <a:solidFill>
                  <a:srgbClr val="000000"/>
                </a:solidFill>
                <a:latin typeface="TheSerif HP5 Plain"/>
              </a:rPr>
              <a:t> </a:t>
            </a:r>
            <a:r>
              <a:rPr lang="en-GB" err="1">
                <a:solidFill>
                  <a:srgbClr val="000000"/>
                </a:solidFill>
                <a:latin typeface="TheSerif HP5 Plain"/>
              </a:rPr>
              <a:t>machtsmisbruik</a:t>
            </a:r>
            <a:r>
              <a:rPr lang="en-GB">
                <a:solidFill>
                  <a:srgbClr val="000000"/>
                </a:solidFill>
                <a:latin typeface="TheSerif HP5 Plain"/>
              </a:rPr>
              <a:t> van </a:t>
            </a:r>
            <a:r>
              <a:rPr lang="en-GB" err="1">
                <a:solidFill>
                  <a:srgbClr val="000000"/>
                </a:solidFill>
                <a:latin typeface="TheSerif HP5 Plain"/>
              </a:rPr>
              <a:t>overheden</a:t>
            </a:r>
            <a:r>
              <a:rPr lang="en-GB">
                <a:solidFill>
                  <a:srgbClr val="000000"/>
                </a:solidFill>
                <a:latin typeface="TheSerif HP5 Plain"/>
              </a:rPr>
              <a:t>.</a:t>
            </a:r>
          </a:p>
          <a:p>
            <a:pPr marL="0" indent="0">
              <a:buNone/>
            </a:pP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14.5.1		</a:t>
            </a:r>
            <a:r>
              <a:rPr lang="en-GB" err="1">
                <a:latin typeface="TheSerif HP5 Plain" panose="020A0503050302020204" pitchFamily="18" charset="0"/>
              </a:rPr>
              <a:t>Klassieke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en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sociale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grondrechten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14.5.2		</a:t>
            </a:r>
            <a:r>
              <a:rPr lang="en-GB" err="1">
                <a:latin typeface="TheSerif HP5 Plain" panose="020A0503050302020204" pitchFamily="18" charset="0"/>
              </a:rPr>
              <a:t>Grondrechten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Nederlandse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Grondwet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en-GB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35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>
                <a:latin typeface="TheSerif HP5 Plain" panose="020A0503050302020204" pitchFamily="18" charset="0"/>
              </a:rPr>
              <a:t>14.6 </a:t>
            </a:r>
            <a:r>
              <a:rPr lang="en-GB" err="1">
                <a:latin typeface="TheSerif HP5 Plain" panose="020A0503050302020204" pitchFamily="18" charset="0"/>
              </a:rPr>
              <a:t>Universele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Verklaring</a:t>
            </a:r>
            <a:r>
              <a:rPr lang="en-GB">
                <a:latin typeface="TheSerif HP5 Plain" panose="020A0503050302020204" pitchFamily="18" charset="0"/>
              </a:rPr>
              <a:t> van de </a:t>
            </a:r>
            <a:r>
              <a:rPr lang="en-GB" err="1">
                <a:latin typeface="TheSerif HP5 Plain" panose="020A0503050302020204" pitchFamily="18" charset="0"/>
              </a:rPr>
              <a:t>Rechten</a:t>
            </a:r>
            <a:r>
              <a:rPr lang="en-GB">
                <a:latin typeface="TheSerif HP5 Plain" panose="020A0503050302020204" pitchFamily="18" charset="0"/>
              </a:rPr>
              <a:t> van de </a:t>
            </a:r>
            <a:r>
              <a:rPr lang="en-GB" err="1">
                <a:latin typeface="TheSerif HP5 Plain" panose="020A0503050302020204" pitchFamily="18" charset="0"/>
              </a:rPr>
              <a:t>Mens</a:t>
            </a:r>
            <a:r>
              <a:rPr lang="en-GB">
                <a:latin typeface="TheSerif HP5 Plain" panose="020A0503050302020204" pitchFamily="18" charset="0"/>
              </a:rPr>
              <a:t> 	(UVRM)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14.6.1		</a:t>
            </a:r>
            <a:r>
              <a:rPr lang="en-GB" err="1">
                <a:latin typeface="TheSerif HP5 Plain" panose="020A0503050302020204" pitchFamily="18" charset="0"/>
              </a:rPr>
              <a:t>Inhoud</a:t>
            </a:r>
            <a:r>
              <a:rPr lang="en-GB">
                <a:latin typeface="TheSerif HP5 Plain" panose="020A0503050302020204" pitchFamily="18" charset="0"/>
              </a:rPr>
              <a:t> UVRM</a:t>
            </a: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14.6.2		</a:t>
            </a:r>
            <a:r>
              <a:rPr lang="nl-NL">
                <a:latin typeface="TheSerif HP5 Plain" panose="020A0503050302020204" pitchFamily="18" charset="0"/>
              </a:rPr>
              <a:t>Europees Verdrag van de Rechten van de Mens 					(EVRM)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14.6.3		VN-</a:t>
            </a:r>
            <a:r>
              <a:rPr lang="en-GB" err="1">
                <a:latin typeface="TheSerif HP5 Plain" panose="020A0503050302020204" pitchFamily="18" charset="0"/>
              </a:rPr>
              <a:t>Kinderrechtenverdrag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14.6.4		</a:t>
            </a:r>
            <a:r>
              <a:rPr lang="en-GB" err="1">
                <a:latin typeface="TheSerif HP5 Plain" panose="020A0503050302020204" pitchFamily="18" charset="0"/>
              </a:rPr>
              <a:t>Inhoud</a:t>
            </a:r>
            <a:r>
              <a:rPr lang="en-GB">
                <a:latin typeface="TheSerif HP5 Plain" panose="020A0503050302020204" pitchFamily="18" charset="0"/>
              </a:rPr>
              <a:t> VN-</a:t>
            </a:r>
            <a:r>
              <a:rPr lang="en-GB" err="1">
                <a:latin typeface="TheSerif HP5 Plain" panose="020A0503050302020204" pitchFamily="18" charset="0"/>
              </a:rPr>
              <a:t>Kinderrechtenverdrag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14.6.5		</a:t>
            </a:r>
            <a:r>
              <a:rPr lang="nl-NL">
                <a:latin typeface="TheSerif HP5 Plain" panose="020A0503050302020204" pitchFamily="18" charset="0"/>
              </a:rPr>
              <a:t>VN-Verdrag inzake de Rechten van Personen met een</a:t>
            </a: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		Handicap</a:t>
            </a:r>
          </a:p>
          <a:p>
            <a:pPr marL="0" indent="0">
              <a:buNone/>
            </a:pPr>
            <a:endParaRPr lang="en-GB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956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TheSerif HP5 Plain" panose="020A0503050302020204" pitchFamily="18" charset="0"/>
              </a:rPr>
              <a:t>14.7 </a:t>
            </a:r>
            <a:r>
              <a:rPr lang="en-GB" err="1">
                <a:latin typeface="TheSerif HP5 Plain" panose="020A0503050302020204" pitchFamily="18" charset="0"/>
              </a:rPr>
              <a:t>Verdieping</a:t>
            </a:r>
            <a:r>
              <a:rPr lang="en-GB">
                <a:latin typeface="TheSerif HP5 Plain" panose="020A0503050302020204" pitchFamily="18" charset="0"/>
              </a:rPr>
              <a:t>: </a:t>
            </a:r>
            <a:r>
              <a:rPr lang="en-GB" err="1">
                <a:latin typeface="TheSerif HP5 Plain" panose="020A0503050302020204" pitchFamily="18" charset="0"/>
              </a:rPr>
              <a:t>Mensenrechten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14.7.1		</a:t>
            </a:r>
            <a:r>
              <a:rPr lang="en-GB" err="1">
                <a:latin typeface="TheSerif HP5 Plain" panose="020A0503050302020204" pitchFamily="18" charset="0"/>
              </a:rPr>
              <a:t>Klassieke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en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sociale</a:t>
            </a:r>
            <a:r>
              <a:rPr lang="en-GB">
                <a:latin typeface="TheSerif HP5 Plain" panose="020A0503050302020204" pitchFamily="18" charset="0"/>
              </a:rPr>
              <a:t> </a:t>
            </a:r>
            <a:r>
              <a:rPr lang="en-GB" err="1">
                <a:latin typeface="TheSerif HP5 Plain" panose="020A0503050302020204" pitchFamily="18" charset="0"/>
              </a:rPr>
              <a:t>grondrechten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r>
              <a:rPr lang="en-GB">
                <a:latin typeface="TheSerif HP5 Plain" panose="020A0503050302020204" pitchFamily="18" charset="0"/>
              </a:rPr>
              <a:t>14.7.2		</a:t>
            </a:r>
            <a:r>
              <a:rPr lang="en-GB" err="1">
                <a:latin typeface="TheSerif HP5 Plain" panose="020A0503050302020204" pitchFamily="18" charset="0"/>
              </a:rPr>
              <a:t>Inspanningsverplichting</a:t>
            </a:r>
            <a:endParaRPr lang="en-GB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en-GB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85754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e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Galerie</vt:lpstr>
      <vt:lpstr>PowerPoint Presentation</vt:lpstr>
      <vt:lpstr>Onderwerpen thema 14</vt:lpstr>
      <vt:lpstr>14.1 Het recht</vt:lpstr>
      <vt:lpstr>14.2  Vindplaatsen recht </vt:lpstr>
      <vt:lpstr>14.3  Functies wet- en regelgeving </vt:lpstr>
      <vt:lpstr>14.4 Actoren wet- en regelgeving </vt:lpstr>
      <vt:lpstr>14.5  De Grondwet en grondrechten </vt:lpstr>
      <vt:lpstr>14.6 Universele Verklaring van de Rechten van de Mens  (UVRM)</vt:lpstr>
      <vt:lpstr>14.7 Verdieping: Mensenrechten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1</cp:revision>
  <dcterms:modified xsi:type="dcterms:W3CDTF">2017-05-08T11:09:19Z</dcterms:modified>
</cp:coreProperties>
</file>